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F1934-E227-4317-9AAB-309624668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F016C-6DEF-4D5F-B48F-7B628F6AB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97231-A1AA-4C1D-8E4A-DA5A07173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CBDAD-8EDF-4245-879B-FCD1C49D4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6D55F-E1E0-4686-BD4C-63CDE0E67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190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CA1B4-2A8B-4433-85C6-D9B09621A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7C4BB5-7CC7-4164-B86B-107101AB6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10D7A-4491-4D88-8216-1CD3CEC08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72B2B-8741-43A8-8B45-0FAC28003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CDAEE-5A28-4286-B99C-FD341C7B4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6198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FEBEF-4407-43C2-A50F-8840D8E81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8ABBE1-C7A5-45B9-A5A1-B7EB6B0B7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BAF72-1135-42A9-84DA-BEE033522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C25CC-72C1-46C3-9F23-40F504FF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9861-2023-400B-BAE0-397AD73E1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24169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BE33C-A0B7-4646-8D74-1AFAD8D9D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0A3C5-DDE3-4F6B-A959-B9978119F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90431-72B6-44A8-A09F-63707E091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62D08-7CB2-4114-AF97-6E87B3203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00765-2762-4A15-B6F9-86E6D615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0895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EB50D-4D27-4304-B1DA-EB8211EF2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B83B8-F45F-490F-B2BC-17B352AF4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6A08F-91CB-4580-9392-B593968F0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E6292-2833-4E91-A4D7-D40936494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7D7D5-BC27-4A46-BBDB-75599AFA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6674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A5698-EE19-4416-AA2B-3D0BF182E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79400-997A-4AA7-A6D0-4F21BFDB1C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1B059-6D58-4F71-BD6F-87279D355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77E96-2C73-4313-AC71-06A4A38F0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387838-85A5-47AD-8DAC-CF2471E58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B09B0-2C95-411B-ACD0-E3B94E6DA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442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25DD5-2ABD-4DBD-903E-286A00199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4BA19-2162-47F9-AABD-97077D78A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BFDBE-FE30-4465-AD85-562F60F7C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5DD852-5B76-49B1-A5E4-AC2C74CC2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F79C1D-CCCE-42BA-B2D6-86A1E82C70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B50E88-0AEF-446A-94EE-BC987DF06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B5E468-9549-4AB5-A93A-62AA859D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A7F8F7-2CC0-4907-A500-68855FDD7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7351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72624-28B4-4AF5-A374-BB27DA85E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D9BAC9-B16E-4589-8C12-455142D4B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BB9905-A00A-4777-A3B2-F9BFCE4B0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C41CEE-1326-4FA7-932F-43CDED3A9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2342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94B4D-5C87-45A7-926E-BA586621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79AF4-CF1C-4678-9C7D-EF3546DDE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ECD5E-B597-43F6-89FD-5B08E97D2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8907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30D5E-DC99-4C41-BD3C-3005DABE6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9AEB5-8613-47AC-A653-1A6295816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88F7D-F43D-4601-96C8-878BDD766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E2AD3-B406-401B-8F83-E272E6FB8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2CCFF-8EED-4C4E-AEDF-BF8247E99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F0B6A-00C9-427B-94E0-EBB627DED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5666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A7108-89A7-4981-B0D5-9BF11DB6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CD2884-2FCC-4703-868A-2A7A7B0F1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1E1E63-58B2-4777-986F-4E9120ED1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031B8-043D-4970-84DD-7D6E17F03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84599-E4F2-479F-BC61-5A5BE96C5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2D468F-525E-4037-8AC1-38B14EAF4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4329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97BAA9-1CE9-40BC-9503-3503AC73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2E358-9924-4CEB-AAE8-D6FC3FD75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9A61F-ECD9-46EC-BAAC-7A6775B71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3F44A-6538-4189-8665-39C2BB49A173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7D797-33B0-4B23-8FE2-6E966389EA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C0AE4-D241-4B4F-9D63-96DC37724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12EA6-828B-42BE-BBF7-8D5D1002C5D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8856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arassment.technion.ac.i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oodle24.technion.ac.il/course/view.php?id=1912" TargetMode="External"/><Relationship Id="rId5" Type="http://schemas.openxmlformats.org/officeDocument/2006/relationships/hyperlink" Target="https://www.technion.ac.il/wp-content/uploads/2017/08/Intimate_relationship_regulation-2010.pdf" TargetMode="External"/><Relationship Id="rId4" Type="http://schemas.openxmlformats.org/officeDocument/2006/relationships/hyperlink" Target="https://www.technion.ac.il/wp-content/uploads/2022/04/%D7%AA%D7%A7%D7%A6%D7%99%D7%A8-%D7%AA%D7%A7%D7%A0%D7%95%D7%9F-%D7%A2%D7%91%D7%A8%D7%99%D7%A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55597-1956-435E-BC19-8F9A7AFC1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041057" y="2152274"/>
            <a:ext cx="4161183" cy="6660421"/>
          </a:xfrm>
        </p:spPr>
        <p:txBody>
          <a:bodyPr/>
          <a:lstStyle/>
          <a:p>
            <a:endParaRPr lang="LID4096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C587EC-A76F-41B1-AFEC-E9A1198350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970"/>
          <a:stretch/>
        </p:blipFill>
        <p:spPr>
          <a:xfrm>
            <a:off x="7888241" y="47236"/>
            <a:ext cx="3942812" cy="40864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BA6806-9CAA-4911-BF03-6E2140179BA0}"/>
              </a:ext>
            </a:extLst>
          </p:cNvPr>
          <p:cNvSpPr txBox="1"/>
          <p:nvPr/>
        </p:nvSpPr>
        <p:spPr>
          <a:xfrm>
            <a:off x="238487" y="183793"/>
            <a:ext cx="7161491" cy="761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he-IL" sz="1400" dirty="0">
                <a:solidFill>
                  <a:srgbClr val="7030A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שלום רב,</a:t>
            </a:r>
            <a:br>
              <a:rPr lang="en-US" sz="1400" dirty="0">
                <a:solidFill>
                  <a:srgbClr val="7030A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endParaRPr lang="he-IL" sz="1400" dirty="0">
              <a:solidFill>
                <a:srgbClr val="7030A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he-IL" sz="1400" dirty="0">
                <a:solidFill>
                  <a:srgbClr val="7030A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הנהלת הטכניון פועלת להבטחת סביבת עבודה ולימודים שאין בה הטרדה מינית והתנכלות הקשורה בה. 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he-IL" sz="1400" dirty="0">
                <a:solidFill>
                  <a:srgbClr val="7030A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במקביל, אנו פועלים ליצירת סביבת עבודה ולימודים שיש בה תרבות דיבור והתנהגות אשר מכבדת כל אדם, ומונעת היווצרות "סביבה מטרידה".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he-IL" sz="1400" dirty="0">
              <a:solidFill>
                <a:srgbClr val="7030A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1400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he-IL" sz="1400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עם פתיחת שנת הלימודים חשוב שתדע/' </a:t>
            </a:r>
            <a:r>
              <a:rPr lang="he-IL" sz="1600" b="1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יש לך כתובת</a:t>
            </a:r>
            <a:endParaRPr lang="en-IL" sz="1600" b="1" dirty="0">
              <a:solidFill>
                <a:srgbClr val="7030A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br>
              <a:rPr lang="en-US" sz="1400" dirty="0">
                <a:solidFill>
                  <a:srgbClr val="7030A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he-IL" sz="1400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אם הוטרדת או שהיית עד/ה להטרדה מינית, הנך מוזמנ/ת לפנות לנציבות למניעת הטרדה מינית להתייעצות ו/או להגשת תלונה.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600" b="1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כל תלונה תטופל ברגישות תוך שמירה על פרטיות הפונים.</a:t>
            </a:r>
          </a:p>
          <a:p>
            <a:pPr algn="just" rtl="1"/>
            <a:endParaRPr lang="he-IL" sz="1400" dirty="0">
              <a:solidFill>
                <a:srgbClr val="7030A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 rtl="1"/>
            <a:endParaRPr lang="he-IL" sz="1400" dirty="0">
              <a:solidFill>
                <a:srgbClr val="7030A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 rtl="1"/>
            <a:endParaRPr lang="he-IL" sz="1400" dirty="0">
              <a:solidFill>
                <a:srgbClr val="7030A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 rtl="1"/>
            <a:r>
              <a:rPr lang="he-IL" sz="1400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למידע נוסף הינך מוזמנ/ת להכנס לדף הבית </a:t>
            </a:r>
            <a:r>
              <a:rPr lang="he-IL" sz="1400" u="sng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מניעת הטרדה מינית בטכניון</a:t>
            </a:r>
            <a:r>
              <a:rPr lang="he-IL" sz="14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. </a:t>
            </a:r>
            <a:r>
              <a:rPr lang="he-IL" sz="1400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שם נמצאים </a:t>
            </a:r>
          </a:p>
          <a:p>
            <a:pPr algn="r" rtl="1"/>
            <a:r>
              <a:rPr lang="he-IL" sz="1400" u="sng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4"/>
              </a:rPr>
              <a:t>תקנון למניעת הטרדה מינית בטכניון,</a:t>
            </a:r>
            <a:br>
              <a:rPr lang="en-US" sz="1400" u="sng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4"/>
              </a:rPr>
            </a:br>
            <a:r>
              <a:rPr lang="he-IL" sz="1400" u="sng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5"/>
              </a:rPr>
              <a:t>תקנות בנושא: "איסור קיום יחסים אינטימיים בין בעלי קשרי סמכות וכפיפות בטכניון</a:t>
            </a:r>
            <a:r>
              <a:rPr lang="en-IL" sz="1400" u="sng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5"/>
              </a:rPr>
              <a:t>"</a:t>
            </a:r>
            <a:r>
              <a:rPr lang="he-IL" sz="14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5"/>
              </a:rPr>
              <a:t>.</a:t>
            </a:r>
            <a:endParaRPr lang="he-IL" sz="1400" dirty="0">
              <a:solidFill>
                <a:srgbClr val="7030A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r" rtl="1"/>
            <a:r>
              <a:rPr lang="he-IL" sz="1400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וקישור </a:t>
            </a:r>
            <a:r>
              <a:rPr lang="he-IL" sz="1400" u="sng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6"/>
              </a:rPr>
              <a:t>ללומדה ממוחשבת </a:t>
            </a:r>
            <a:r>
              <a:rPr lang="he-IL" sz="1400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בנושאים אלו.</a:t>
            </a:r>
          </a:p>
          <a:p>
            <a:pPr algn="r" rtl="1"/>
            <a:endParaRPr lang="he-IL" sz="1400" dirty="0">
              <a:solidFill>
                <a:srgbClr val="7030A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r" rtl="1"/>
            <a:endParaRPr lang="he-IL" sz="1400" dirty="0">
              <a:solidFill>
                <a:srgbClr val="7030A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r" rtl="1"/>
            <a:endParaRPr lang="he-IL" sz="1400" dirty="0">
              <a:solidFill>
                <a:srgbClr val="7030A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r" rtl="1"/>
            <a:r>
              <a:rPr lang="he-IL" sz="1400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בברכת שנת לימודים פוריה ומהנה</a:t>
            </a:r>
            <a:br>
              <a:rPr lang="en-US" sz="1400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he-IL" sz="1400" dirty="0">
                <a:solidFill>
                  <a:srgbClr val="7030A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צוות הנציבוּת למניעת הטרדות מיניות בטכניון</a:t>
            </a:r>
          </a:p>
          <a:p>
            <a:pPr algn="just" rtl="1"/>
            <a:endParaRPr lang="he-IL" sz="1400" dirty="0">
              <a:solidFill>
                <a:srgbClr val="7030A0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rtl="1"/>
            <a:endParaRPr lang="en-US" sz="1400" dirty="0">
              <a:solidFill>
                <a:srgbClr val="7030A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 rtl="1"/>
            <a:endParaRPr lang="he-IL" sz="1400" dirty="0">
              <a:solidFill>
                <a:srgbClr val="7030A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r" rtl="1"/>
            <a:br>
              <a:rPr lang="en-US" sz="1400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he-IL" sz="1400" dirty="0">
                <a:solidFill>
                  <a:srgbClr val="7030A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endParaRPr lang="he-IL" sz="1400" dirty="0">
              <a:solidFill>
                <a:srgbClr val="7030A0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he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DE2EA9-158B-448F-9BCB-7465492FFF0B}"/>
              </a:ext>
            </a:extLst>
          </p:cNvPr>
          <p:cNvSpPr txBox="1"/>
          <p:nvPr/>
        </p:nvSpPr>
        <p:spPr>
          <a:xfrm>
            <a:off x="7888241" y="4189822"/>
            <a:ext cx="3942812" cy="2585323"/>
          </a:xfrm>
          <a:prstGeom prst="rect">
            <a:avLst/>
          </a:prstGeom>
          <a:solidFill>
            <a:srgbClr val="7030A0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1800" b="1" dirty="0">
                <a:solidFill>
                  <a:schemeClr val="bg1"/>
                </a:solidFill>
                <a:effectLst/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053-3791330</a:t>
            </a:r>
            <a:r>
              <a:rPr lang="he-IL" b="1" dirty="0">
                <a:solidFill>
                  <a:schemeClr val="bg1"/>
                </a:solidFill>
              </a:rPr>
              <a:t>   </a:t>
            </a:r>
            <a:r>
              <a:rPr lang="he-IL" dirty="0">
                <a:solidFill>
                  <a:schemeClr val="bg1"/>
                </a:solidFill>
              </a:rPr>
              <a:t>פרופ' </a:t>
            </a:r>
            <a:r>
              <a:rPr lang="he-IL" sz="1800" dirty="0">
                <a:solidFill>
                  <a:schemeClr val="bg1"/>
                </a:solidFill>
                <a:effectLst/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טלי אלון מוזס</a:t>
            </a:r>
          </a:p>
          <a:p>
            <a:pPr algn="r" rtl="1">
              <a:lnSpc>
                <a:spcPct val="150000"/>
              </a:lnSpc>
            </a:pPr>
            <a:r>
              <a:rPr lang="he-IL" sz="1800" b="1" dirty="0">
                <a:solidFill>
                  <a:schemeClr val="bg1"/>
                </a:solidFill>
                <a:effectLst/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053-3791292</a:t>
            </a:r>
            <a:r>
              <a:rPr lang="he-IL" sz="1800" dirty="0">
                <a:solidFill>
                  <a:schemeClr val="bg1"/>
                </a:solidFill>
                <a:effectLst/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   גב' ליאת רטר </a:t>
            </a:r>
          </a:p>
          <a:p>
            <a:pPr algn="r" rtl="1">
              <a:lnSpc>
                <a:spcPct val="150000"/>
              </a:lnSpc>
            </a:pPr>
            <a:r>
              <a:rPr lang="he-IL" b="1" dirty="0">
                <a:solidFill>
                  <a:schemeClr val="bg1"/>
                </a:solidFill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052-6330032</a:t>
            </a:r>
            <a:r>
              <a:rPr lang="he-IL" dirty="0">
                <a:solidFill>
                  <a:schemeClr val="bg1"/>
                </a:solidFill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   ד"ר ענת </a:t>
            </a:r>
            <a:r>
              <a:rPr lang="he-IL" dirty="0" err="1">
                <a:solidFill>
                  <a:schemeClr val="bg1"/>
                </a:solidFill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איליביצקי</a:t>
            </a:r>
            <a:r>
              <a:rPr lang="he-IL" dirty="0">
                <a:solidFill>
                  <a:schemeClr val="bg1"/>
                </a:solidFill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br>
              <a:rPr lang="en-US" dirty="0">
                <a:solidFill>
                  <a:schemeClr val="bg1"/>
                </a:solidFill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1800" dirty="0">
                <a:solidFill>
                  <a:schemeClr val="bg1"/>
                </a:solidFill>
                <a:effectLst/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דף הבית- </a:t>
            </a:r>
            <a:r>
              <a:rPr lang="en-US" sz="1800" b="1" dirty="0">
                <a:solidFill>
                  <a:schemeClr val="bg1"/>
                </a:solidFill>
                <a:effectLst/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harassment.technion.ac.il</a:t>
            </a:r>
            <a:endParaRPr lang="he-IL" sz="1800" b="1" dirty="0">
              <a:solidFill>
                <a:schemeClr val="bg1"/>
              </a:solidFill>
              <a:effectLst/>
              <a:latin typeface="Aptos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endParaRPr lang="he-IL" sz="1800" dirty="0">
              <a:effectLst/>
              <a:latin typeface="Aptos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 rtl="1"/>
            <a:r>
              <a:rPr lang="he-IL" sz="1800" dirty="0">
                <a:solidFill>
                  <a:schemeClr val="bg1"/>
                </a:solidFill>
                <a:effectLst/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תיבת פניות אנונימית - </a:t>
            </a:r>
            <a:r>
              <a:rPr lang="en-US" sz="1800" b="1" dirty="0">
                <a:solidFill>
                  <a:schemeClr val="bg1"/>
                </a:solidFill>
                <a:effectLst/>
                <a:latin typeface="Aptos"/>
                <a:ea typeface="Calibri" panose="020F0502020204030204" pitchFamily="34" charset="0"/>
                <a:cs typeface="Calibri" panose="020F0502020204030204" pitchFamily="34" charset="0"/>
              </a:rPr>
              <a:t>Hatrada@technion.ac.il</a:t>
            </a:r>
            <a:endParaRPr lang="he-IL" sz="1800" b="1" dirty="0">
              <a:solidFill>
                <a:schemeClr val="bg1"/>
              </a:solidFill>
              <a:effectLst/>
              <a:latin typeface="Aptos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052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3515</TotalTime>
  <Words>186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Segoe UI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רכזת מניעת הטרדה</dc:creator>
  <cp:lastModifiedBy>רכזת מניעת הטרדה</cp:lastModifiedBy>
  <cp:revision>21</cp:revision>
  <dcterms:created xsi:type="dcterms:W3CDTF">2022-10-03T09:28:02Z</dcterms:created>
  <dcterms:modified xsi:type="dcterms:W3CDTF">2024-11-11T09:26:10Z</dcterms:modified>
</cp:coreProperties>
</file>